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821" r:id="rId5"/>
  </p:sldIdLst>
  <p:sldSz cx="12192000" cy="6858000"/>
  <p:notesSz cx="6797675" cy="9929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7C80"/>
    <a:srgbClr val="00B050"/>
    <a:srgbClr val="33CC33"/>
    <a:srgbClr val="4472C4"/>
    <a:srgbClr val="339966"/>
    <a:srgbClr val="009999"/>
    <a:srgbClr val="00CC99"/>
    <a:srgbClr val="CC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0315" autoAdjust="0"/>
  </p:normalViewPr>
  <p:slideViewPr>
    <p:cSldViewPr snapToGrid="0">
      <p:cViewPr varScale="1">
        <p:scale>
          <a:sx n="67" d="100"/>
          <a:sy n="67" d="100"/>
        </p:scale>
        <p:origin x="996" y="60"/>
      </p:cViewPr>
      <p:guideLst>
        <p:guide orient="horz" pos="2183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80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0588DD76-7D4B-7AE6-0296-67ECE20E6A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658BCCE-F591-4DC6-D2E6-F254043E28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06B0C-6503-4D87-ADC3-5BACE876FB28}" type="datetimeFigureOut">
              <a:rPr lang="it-IT" smtClean="0"/>
              <a:t>25/01/2025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DDCFAA9-B5DD-C791-3CA2-A8CFEB3034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2F02DAD-BDB4-2443-2261-1D9C7D8E35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A9E8D-660A-4CCA-9B77-5A435FB901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43901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25" cy="498333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924" y="1"/>
            <a:ext cx="2946325" cy="498333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375C033B-3A0A-40DB-9A80-FC46CE4DB3D6}" type="datetimeFigureOut">
              <a:rPr lang="it-IT" smtClean="0"/>
              <a:t>25/01/2025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82" y="4778400"/>
            <a:ext cx="5438711" cy="3910002"/>
          </a:xfrm>
          <a:prstGeom prst="rect">
            <a:avLst/>
          </a:prstGeom>
        </p:spPr>
        <p:txBody>
          <a:bodyPr vert="horz" lIns="83786" tIns="41893" rIns="83786" bIns="41893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31480"/>
            <a:ext cx="2946325" cy="498333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924" y="9431480"/>
            <a:ext cx="2946325" cy="498333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22F69A6C-E690-4D49-AFFB-048B0AD6AC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26234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it-IT"/>
              <a:t>Assi di forza TPL – presentazione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837AE5A-69F3-435D-BAA4-77045CE95770}" type="slidenum">
              <a:t>‹N›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14400" y="1122480"/>
            <a:ext cx="1036296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it-IT"/>
              <a:t>Assi di forza TPL – presentazione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F648F86-D3DB-4166-9D56-B109C31BDBD8}" type="slidenum">
              <a:t>‹N›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14400" y="1122480"/>
            <a:ext cx="1036296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it-IT"/>
              <a:t>Assi di forza TPL – presentazione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7858DFD-44B3-4913-8EB7-34CFD61939B9}" type="slidenum">
              <a:t>‹N›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4400" y="1122480"/>
            <a:ext cx="1036296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it-IT"/>
              <a:t>Assi di forza TPL – presentazione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8B1F2AA-CB7A-4712-8B66-FF7072E5F006}" type="slidenum">
              <a:t>‹N›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ttore 1 7">
            <a:extLst>
              <a:ext uri="{FF2B5EF4-FFF2-40B4-BE49-F238E27FC236}">
                <a16:creationId xmlns:a16="http://schemas.microsoft.com/office/drawing/2014/main" id="{0F6F544D-9EA6-9BE0-1E86-B47725288012}"/>
              </a:ext>
            </a:extLst>
          </p:cNvPr>
          <p:cNvCxnSpPr/>
          <p:nvPr userDrawn="1"/>
        </p:nvCxnSpPr>
        <p:spPr>
          <a:xfrm>
            <a:off x="0" y="434975"/>
            <a:ext cx="115824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C0FE4F82-C606-CC7A-FD69-370F0964ED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510338"/>
            <a:ext cx="4511675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it-IT"/>
              <a:t>Assi di forza TPL – presentazione</a:t>
            </a:r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63D66C86-B3C5-7865-071C-DFA41EA7F1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93225" y="6510338"/>
            <a:ext cx="284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377B0C0A-A313-4E7C-BAA8-E58D986C013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956147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14400" y="1122480"/>
            <a:ext cx="1036296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it-IT"/>
              <a:t>Assi di forza TPL – presentazione</a:t>
            </a:r>
            <a:endParaRPr/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9435604-ACF4-4A7D-9FAF-1E0BCE05DE53}" type="slidenum">
              <a:t>‹N›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1122480"/>
            <a:ext cx="1036296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it-IT"/>
              <a:t>Assi di forza TPL – presentazione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BF3CEA1-CB5D-4C66-AC0D-F904DDBCA166}" type="slidenum"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1122480"/>
            <a:ext cx="1036296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it-IT"/>
              <a:t>Assi di forza TPL – presentazione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6526B9B-5691-448B-9D7C-879E4755796B}" type="slidenum">
              <a:t>‹N›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14400" y="1122480"/>
            <a:ext cx="1036296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it-IT"/>
              <a:t>Assi di forza TPL – presentazione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95BB419-B00B-4BB3-A73B-E0038B2D4BD1}" type="slidenum"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914400" y="1122480"/>
            <a:ext cx="10362960" cy="1106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it-IT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it-IT"/>
              <a:t>Assi di forza TPL – presentazione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9F6CE17-ADE3-437C-86A4-07F1F5967EE3}" type="slidenum"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14400" y="1122480"/>
            <a:ext cx="1036296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it-IT"/>
              <a:t>Assi di forza TPL – presentazione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CA865CE-81E8-48A0-A496-B3BAEDEACD4F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14400" y="1122480"/>
            <a:ext cx="1036296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it-IT"/>
              <a:t>Assi di forza TPL – presentazione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C0BA463-F69A-47ED-8EF8-85075D763A1B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14400" y="1122480"/>
            <a:ext cx="1036296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it-IT"/>
              <a:t>Assi di forza TPL – presentazione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ABDB2EF-20C1-4D09-A164-44771347D4F3}" type="slidenum">
              <a:t>‹N›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14400" y="1122480"/>
            <a:ext cx="10362960" cy="2387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it-IT" sz="60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lang="it-IT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it-IT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endParaRPr lang="it-IT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lang="it-IT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it-IT" sz="1400" b="0" strike="noStrike" spc="-1">
                <a:latin typeface="Times New Roman"/>
              </a:rPr>
              <a:t>Assi di forza TPL – presentazione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lang="it-IT" sz="1200" b="0" strike="noStrike" spc="-1">
                <a:solidFill>
                  <a:srgbClr val="898989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5004F3E-75C9-4416-B28A-918AEEE3381F}" type="slidenum">
              <a:rPr lang="it-IT" sz="1200" b="0" strike="noStrike" spc="-1">
                <a:solidFill>
                  <a:srgbClr val="898989"/>
                </a:solidFill>
                <a:latin typeface="Calibri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Fai clic per modificare il formato del testo della struttura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Secondo livello struttura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Terzo livello struttura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Quarto livello struttura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Quinto livello struttura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Sesto livello struttura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5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tangolo 32">
            <a:extLst>
              <a:ext uri="{FF2B5EF4-FFF2-40B4-BE49-F238E27FC236}">
                <a16:creationId xmlns:a16="http://schemas.microsoft.com/office/drawing/2014/main" id="{A3463870-CC92-39CD-0899-06E9B2826DC4}"/>
              </a:ext>
            </a:extLst>
          </p:cNvPr>
          <p:cNvSpPr/>
          <p:nvPr/>
        </p:nvSpPr>
        <p:spPr>
          <a:xfrm>
            <a:off x="190500" y="103188"/>
            <a:ext cx="11811000" cy="830262"/>
          </a:xfrm>
          <a:prstGeom prst="rect">
            <a:avLst/>
          </a:prstGeom>
          <a:solidFill>
            <a:srgbClr val="D61F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100" b="1" dirty="0">
                <a:solidFill>
                  <a:prstClr val="white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4 ASSI DI FORZA – Trasporto Pubblico Locale	                 		                        Mappa Generale </a:t>
            </a:r>
          </a:p>
        </p:txBody>
      </p:sp>
      <p:sp>
        <p:nvSpPr>
          <p:cNvPr id="6147" name="Segnaposto piè di pagina 1">
            <a:extLst>
              <a:ext uri="{FF2B5EF4-FFF2-40B4-BE49-F238E27FC236}">
                <a16:creationId xmlns:a16="http://schemas.microsoft.com/office/drawing/2014/main" id="{937BDAF2-E42C-0084-879B-3E5E13FE62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chemeClr val="bg1"/>
                </a:solidFill>
                <a:latin typeface="Arial" panose="020B0604020202020204" pitchFamily="34" charset="0"/>
              </a:rPr>
              <a:t>GENOVA per tutti</a:t>
            </a:r>
          </a:p>
        </p:txBody>
      </p:sp>
      <p:sp>
        <p:nvSpPr>
          <p:cNvPr id="6148" name="Segnaposto numero diapositiva 2">
            <a:extLst>
              <a:ext uri="{FF2B5EF4-FFF2-40B4-BE49-F238E27FC236}">
                <a16:creationId xmlns:a16="http://schemas.microsoft.com/office/drawing/2014/main" id="{17F0C267-6B62-A693-B485-72BDDCA9A3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C41F38B8-8E44-4533-B871-BA9923106B57}" type="slidenum">
              <a:rPr lang="it-IT" altLang="it-IT" sz="12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2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6149" name="Gruppo 5">
            <a:extLst>
              <a:ext uri="{FF2B5EF4-FFF2-40B4-BE49-F238E27FC236}">
                <a16:creationId xmlns:a16="http://schemas.microsoft.com/office/drawing/2014/main" id="{C4EE664B-CEC1-8624-28DF-91D06B2EEE85}"/>
              </a:ext>
            </a:extLst>
          </p:cNvPr>
          <p:cNvGrpSpPr>
            <a:grpSpLocks/>
          </p:cNvGrpSpPr>
          <p:nvPr/>
        </p:nvGrpSpPr>
        <p:grpSpPr bwMode="auto">
          <a:xfrm>
            <a:off x="-12700" y="1393825"/>
            <a:ext cx="12217400" cy="4975225"/>
            <a:chOff x="-13379" y="1233996"/>
            <a:chExt cx="12218757" cy="4975642"/>
          </a:xfrm>
        </p:grpSpPr>
        <p:pic>
          <p:nvPicPr>
            <p:cNvPr id="6173" name="Immagine 2">
              <a:extLst>
                <a:ext uri="{FF2B5EF4-FFF2-40B4-BE49-F238E27FC236}">
                  <a16:creationId xmlns:a16="http://schemas.microsoft.com/office/drawing/2014/main" id="{7615C493-59C4-1902-CB2F-A7D82FFAC6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989"/>
            <a:stretch>
              <a:fillRect/>
            </a:stretch>
          </p:blipFill>
          <p:spPr bwMode="auto">
            <a:xfrm>
              <a:off x="-13379" y="1233996"/>
              <a:ext cx="12218757" cy="4975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ttangolo 1">
              <a:extLst>
                <a:ext uri="{FF2B5EF4-FFF2-40B4-BE49-F238E27FC236}">
                  <a16:creationId xmlns:a16="http://schemas.microsoft.com/office/drawing/2014/main" id="{DC8F1A3C-D4B6-F5FC-AA85-7922DBBC2FEA}"/>
                </a:ext>
              </a:extLst>
            </p:cNvPr>
            <p:cNvSpPr/>
            <p:nvPr/>
          </p:nvSpPr>
          <p:spPr>
            <a:xfrm>
              <a:off x="80294" y="4056808"/>
              <a:ext cx="4909095" cy="20543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</p:grpSp>
      <p:sp>
        <p:nvSpPr>
          <p:cNvPr id="20" name="Figura a mano libera: forma 19">
            <a:extLst>
              <a:ext uri="{FF2B5EF4-FFF2-40B4-BE49-F238E27FC236}">
                <a16:creationId xmlns:a16="http://schemas.microsoft.com/office/drawing/2014/main" id="{9962761D-F44B-6765-27AD-76577B2C525B}"/>
              </a:ext>
            </a:extLst>
          </p:cNvPr>
          <p:cNvSpPr/>
          <p:nvPr/>
        </p:nvSpPr>
        <p:spPr>
          <a:xfrm>
            <a:off x="5991225" y="1550988"/>
            <a:ext cx="495300" cy="2336800"/>
          </a:xfrm>
          <a:custGeom>
            <a:avLst/>
            <a:gdLst>
              <a:gd name="connsiteX0" fmla="*/ 67103 w 495728"/>
              <a:gd name="connsiteY0" fmla="*/ 2337178 h 2337178"/>
              <a:gd name="connsiteX1" fmla="*/ 428 w 495728"/>
              <a:gd name="connsiteY1" fmla="*/ 2232403 h 2337178"/>
              <a:gd name="connsiteX2" fmla="*/ 95678 w 495728"/>
              <a:gd name="connsiteY2" fmla="*/ 1889503 h 2337178"/>
              <a:gd name="connsiteX3" fmla="*/ 267128 w 495728"/>
              <a:gd name="connsiteY3" fmla="*/ 1651378 h 2337178"/>
              <a:gd name="connsiteX4" fmla="*/ 295703 w 495728"/>
              <a:gd name="connsiteY4" fmla="*/ 1422778 h 2337178"/>
              <a:gd name="connsiteX5" fmla="*/ 295703 w 495728"/>
              <a:gd name="connsiteY5" fmla="*/ 860803 h 2337178"/>
              <a:gd name="connsiteX6" fmla="*/ 276653 w 495728"/>
              <a:gd name="connsiteY6" fmla="*/ 441703 h 2337178"/>
              <a:gd name="connsiteX7" fmla="*/ 390953 w 495728"/>
              <a:gd name="connsiteY7" fmla="*/ 117853 h 2337178"/>
              <a:gd name="connsiteX8" fmla="*/ 495728 w 495728"/>
              <a:gd name="connsiteY8" fmla="*/ 3553 h 2337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5728" h="2337178">
                <a:moveTo>
                  <a:pt x="67103" y="2337178"/>
                </a:moveTo>
                <a:cubicBezTo>
                  <a:pt x="31384" y="2322096"/>
                  <a:pt x="-4335" y="2307015"/>
                  <a:pt x="428" y="2232403"/>
                </a:cubicBezTo>
                <a:cubicBezTo>
                  <a:pt x="5190" y="2157790"/>
                  <a:pt x="51228" y="1986341"/>
                  <a:pt x="95678" y="1889503"/>
                </a:cubicBezTo>
                <a:cubicBezTo>
                  <a:pt x="140128" y="1792665"/>
                  <a:pt x="233791" y="1729165"/>
                  <a:pt x="267128" y="1651378"/>
                </a:cubicBezTo>
                <a:cubicBezTo>
                  <a:pt x="300465" y="1573591"/>
                  <a:pt x="290941" y="1554540"/>
                  <a:pt x="295703" y="1422778"/>
                </a:cubicBezTo>
                <a:cubicBezTo>
                  <a:pt x="300465" y="1291016"/>
                  <a:pt x="298878" y="1024315"/>
                  <a:pt x="295703" y="860803"/>
                </a:cubicBezTo>
                <a:cubicBezTo>
                  <a:pt x="292528" y="697291"/>
                  <a:pt x="260778" y="565528"/>
                  <a:pt x="276653" y="441703"/>
                </a:cubicBezTo>
                <a:cubicBezTo>
                  <a:pt x="292528" y="317878"/>
                  <a:pt x="354441" y="190878"/>
                  <a:pt x="390953" y="117853"/>
                </a:cubicBezTo>
                <a:cubicBezTo>
                  <a:pt x="427465" y="44828"/>
                  <a:pt x="481441" y="-15497"/>
                  <a:pt x="495728" y="3553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EFCAF75D-E95A-E51E-E7E5-8527DDD34A3C}"/>
              </a:ext>
            </a:extLst>
          </p:cNvPr>
          <p:cNvCxnSpPr>
            <a:cxnSpLocks/>
          </p:cNvCxnSpPr>
          <p:nvPr/>
        </p:nvCxnSpPr>
        <p:spPr>
          <a:xfrm flipV="1">
            <a:off x="6503988" y="1144588"/>
            <a:ext cx="339725" cy="385762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52" name="Gruppo 41">
            <a:extLst>
              <a:ext uri="{FF2B5EF4-FFF2-40B4-BE49-F238E27FC236}">
                <a16:creationId xmlns:a16="http://schemas.microsoft.com/office/drawing/2014/main" id="{9DAD1441-0BE0-2591-AD6F-3AF264F34336}"/>
              </a:ext>
            </a:extLst>
          </p:cNvPr>
          <p:cNvGrpSpPr>
            <a:grpSpLocks/>
          </p:cNvGrpSpPr>
          <p:nvPr/>
        </p:nvGrpSpPr>
        <p:grpSpPr bwMode="auto">
          <a:xfrm>
            <a:off x="1690688" y="1250950"/>
            <a:ext cx="1392237" cy="1052513"/>
            <a:chOff x="1880435" y="483945"/>
            <a:chExt cx="1392238" cy="1052394"/>
          </a:xfrm>
        </p:grpSpPr>
        <p:sp>
          <p:nvSpPr>
            <p:cNvPr id="43" name="Ovale 42">
              <a:extLst>
                <a:ext uri="{FF2B5EF4-FFF2-40B4-BE49-F238E27FC236}">
                  <a16:creationId xmlns:a16="http://schemas.microsoft.com/office/drawing/2014/main" id="{BC9B7A6E-47AB-C4ED-95BC-F43CBA72CCA2}"/>
                </a:ext>
              </a:extLst>
            </p:cNvPr>
            <p:cNvSpPr/>
            <p:nvPr/>
          </p:nvSpPr>
          <p:spPr>
            <a:xfrm>
              <a:off x="2061410" y="483945"/>
              <a:ext cx="1052513" cy="1052394"/>
            </a:xfrm>
            <a:prstGeom prst="ellipse">
              <a:avLst/>
            </a:prstGeom>
            <a:solidFill>
              <a:srgbClr val="4C67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6172" name="CasellaDiTesto 5">
              <a:extLst>
                <a:ext uri="{FF2B5EF4-FFF2-40B4-BE49-F238E27FC236}">
                  <a16:creationId xmlns:a16="http://schemas.microsoft.com/office/drawing/2014/main" id="{232B9708-6E58-CBFE-C875-200FF3D3F4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0435" y="789471"/>
              <a:ext cx="1392238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ts val="13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1200" dirty="0">
                  <a:solidFill>
                    <a:schemeClr val="bg1"/>
                  </a:solidFill>
                  <a:latin typeface="Arial" panose="020B0604020202020204" pitchFamily="34" charset="0"/>
                </a:rPr>
                <a:t>asse di </a:t>
              </a:r>
              <a:r>
                <a:rPr lang="it-IT" altLang="it-IT" sz="12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PONENTE</a:t>
              </a:r>
            </a:p>
          </p:txBody>
        </p:sp>
      </p:grp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05B11E3-9942-80E8-4FD2-DF224AD49969}"/>
              </a:ext>
            </a:extLst>
          </p:cNvPr>
          <p:cNvCxnSpPr/>
          <p:nvPr/>
        </p:nvCxnSpPr>
        <p:spPr>
          <a:xfrm>
            <a:off x="2382838" y="2054225"/>
            <a:ext cx="0" cy="1176338"/>
          </a:xfrm>
          <a:prstGeom prst="line">
            <a:avLst/>
          </a:prstGeom>
          <a:ln w="28575">
            <a:solidFill>
              <a:srgbClr val="4C678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e 46">
            <a:extLst>
              <a:ext uri="{FF2B5EF4-FFF2-40B4-BE49-F238E27FC236}">
                <a16:creationId xmlns:a16="http://schemas.microsoft.com/office/drawing/2014/main" id="{9EE920E2-F040-F8F9-CC78-85586A76EFC1}"/>
              </a:ext>
            </a:extLst>
          </p:cNvPr>
          <p:cNvSpPr/>
          <p:nvPr/>
        </p:nvSpPr>
        <p:spPr>
          <a:xfrm>
            <a:off x="4967288" y="1004888"/>
            <a:ext cx="1052512" cy="1050925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6155" name="CasellaDiTesto 47">
            <a:extLst>
              <a:ext uri="{FF2B5EF4-FFF2-40B4-BE49-F238E27FC236}">
                <a16:creationId xmlns:a16="http://schemas.microsoft.com/office/drawing/2014/main" id="{64D2C13F-7697-07A0-718F-36DB8DBC4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425" y="1155700"/>
            <a:ext cx="1392238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3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>
                <a:solidFill>
                  <a:srgbClr val="FF0000"/>
                </a:solidFill>
                <a:latin typeface="Arial" panose="020B0604020202020204" pitchFamily="34" charset="0"/>
              </a:rPr>
              <a:t>asse</a:t>
            </a:r>
          </a:p>
          <a:p>
            <a:pPr algn="ctr" eaLnBrk="1" hangingPunct="1">
              <a:lnSpc>
                <a:spcPts val="1300"/>
              </a:lnSpc>
              <a:spcBef>
                <a:spcPct val="0"/>
              </a:spcBef>
              <a:buFontTx/>
              <a:buNone/>
            </a:pPr>
            <a:r>
              <a:rPr lang="it-IT" altLang="it-IT" sz="1200" b="1" dirty="0">
                <a:solidFill>
                  <a:srgbClr val="FF0000"/>
                </a:solidFill>
                <a:latin typeface="Arial" panose="020B0604020202020204" pitchFamily="34" charset="0"/>
              </a:rPr>
              <a:t>VAL</a:t>
            </a:r>
          </a:p>
          <a:p>
            <a:pPr algn="ctr" eaLnBrk="1" hangingPunct="1">
              <a:lnSpc>
                <a:spcPts val="1300"/>
              </a:lnSpc>
              <a:spcBef>
                <a:spcPct val="0"/>
              </a:spcBef>
              <a:buFontTx/>
              <a:buNone/>
            </a:pPr>
            <a:r>
              <a:rPr lang="it-IT" altLang="it-IT" sz="1200" b="1" dirty="0">
                <a:solidFill>
                  <a:srgbClr val="FF0000"/>
                </a:solidFill>
                <a:latin typeface="Arial" panose="020B0604020202020204" pitchFamily="34" charset="0"/>
              </a:rPr>
              <a:t>POLCEVERA</a:t>
            </a:r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1EFEC63B-E30B-B933-5CB9-DDCB72606E2D}"/>
              </a:ext>
            </a:extLst>
          </p:cNvPr>
          <p:cNvCxnSpPr>
            <a:cxnSpLocks/>
          </p:cNvCxnSpPr>
          <p:nvPr/>
        </p:nvCxnSpPr>
        <p:spPr>
          <a:xfrm>
            <a:off x="5953125" y="1789113"/>
            <a:ext cx="296863" cy="20955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57" name="Gruppo 49">
            <a:extLst>
              <a:ext uri="{FF2B5EF4-FFF2-40B4-BE49-F238E27FC236}">
                <a16:creationId xmlns:a16="http://schemas.microsoft.com/office/drawing/2014/main" id="{F88647B9-97EE-A7D9-7B66-7078BE0ABBDC}"/>
              </a:ext>
            </a:extLst>
          </p:cNvPr>
          <p:cNvGrpSpPr>
            <a:grpSpLocks/>
          </p:cNvGrpSpPr>
          <p:nvPr/>
        </p:nvGrpSpPr>
        <p:grpSpPr bwMode="auto">
          <a:xfrm>
            <a:off x="10325100" y="2297113"/>
            <a:ext cx="1774825" cy="1052512"/>
            <a:chOff x="7678926" y="1389448"/>
            <a:chExt cx="1774825" cy="1052394"/>
          </a:xfrm>
        </p:grpSpPr>
        <p:sp>
          <p:nvSpPr>
            <p:cNvPr id="51" name="Ovale 50">
              <a:extLst>
                <a:ext uri="{FF2B5EF4-FFF2-40B4-BE49-F238E27FC236}">
                  <a16:creationId xmlns:a16="http://schemas.microsoft.com/office/drawing/2014/main" id="{D0FA86D3-F063-175A-1084-2BE0899BE590}"/>
                </a:ext>
              </a:extLst>
            </p:cNvPr>
            <p:cNvSpPr/>
            <p:nvPr/>
          </p:nvSpPr>
          <p:spPr>
            <a:xfrm>
              <a:off x="8040876" y="1389448"/>
              <a:ext cx="1050925" cy="1052394"/>
            </a:xfrm>
            <a:prstGeom prst="ellipse">
              <a:avLst/>
            </a:prstGeom>
            <a:solidFill>
              <a:srgbClr val="7D8C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6170" name="CasellaDiTesto 51">
              <a:extLst>
                <a:ext uri="{FF2B5EF4-FFF2-40B4-BE49-F238E27FC236}">
                  <a16:creationId xmlns:a16="http://schemas.microsoft.com/office/drawing/2014/main" id="{29374D83-5E73-EFCA-29A1-903E5DEBB6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78926" y="1660864"/>
              <a:ext cx="1774825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ts val="13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1200">
                  <a:solidFill>
                    <a:schemeClr val="bg1"/>
                  </a:solidFill>
                  <a:latin typeface="Arial" panose="020B0604020202020204" pitchFamily="34" charset="0"/>
                </a:rPr>
                <a:t>asse</a:t>
              </a:r>
            </a:p>
            <a:p>
              <a:pPr algn="ctr" eaLnBrk="1" hangingPunct="1">
                <a:lnSpc>
                  <a:spcPts val="13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1200" b="1">
                  <a:solidFill>
                    <a:schemeClr val="bg1"/>
                  </a:solidFill>
                  <a:latin typeface="Arial" panose="020B0604020202020204" pitchFamily="34" charset="0"/>
                </a:rPr>
                <a:t>VALBISAGNO</a:t>
              </a:r>
            </a:p>
          </p:txBody>
        </p:sp>
      </p:grp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3608F6FD-029A-6E54-BED2-8E10923ED73D}"/>
              </a:ext>
            </a:extLst>
          </p:cNvPr>
          <p:cNvCxnSpPr>
            <a:cxnSpLocks/>
          </p:cNvCxnSpPr>
          <p:nvPr/>
        </p:nvCxnSpPr>
        <p:spPr>
          <a:xfrm flipH="1">
            <a:off x="9129713" y="2822575"/>
            <a:ext cx="1511300" cy="19050"/>
          </a:xfrm>
          <a:prstGeom prst="line">
            <a:avLst/>
          </a:prstGeom>
          <a:ln w="25400">
            <a:solidFill>
              <a:srgbClr val="7D8C5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59" name="Gruppo 53">
            <a:extLst>
              <a:ext uri="{FF2B5EF4-FFF2-40B4-BE49-F238E27FC236}">
                <a16:creationId xmlns:a16="http://schemas.microsoft.com/office/drawing/2014/main" id="{E869428D-F18F-598E-1F63-6B86739F1F42}"/>
              </a:ext>
            </a:extLst>
          </p:cNvPr>
          <p:cNvGrpSpPr>
            <a:grpSpLocks/>
          </p:cNvGrpSpPr>
          <p:nvPr/>
        </p:nvGrpSpPr>
        <p:grpSpPr bwMode="auto">
          <a:xfrm>
            <a:off x="9931400" y="3127375"/>
            <a:ext cx="1152525" cy="1052513"/>
            <a:chOff x="9919817" y="2664116"/>
            <a:chExt cx="1152525" cy="1052394"/>
          </a:xfrm>
        </p:grpSpPr>
        <p:sp>
          <p:nvSpPr>
            <p:cNvPr id="55" name="Ovale 54">
              <a:extLst>
                <a:ext uri="{FF2B5EF4-FFF2-40B4-BE49-F238E27FC236}">
                  <a16:creationId xmlns:a16="http://schemas.microsoft.com/office/drawing/2014/main" id="{1858908F-322D-81E8-E5EC-48D3FF0B59F6}"/>
                </a:ext>
              </a:extLst>
            </p:cNvPr>
            <p:cNvSpPr/>
            <p:nvPr/>
          </p:nvSpPr>
          <p:spPr>
            <a:xfrm>
              <a:off x="9991255" y="2664116"/>
              <a:ext cx="1052512" cy="1052394"/>
            </a:xfrm>
            <a:prstGeom prst="ellipse">
              <a:avLst/>
            </a:prstGeom>
            <a:solidFill>
              <a:srgbClr val="736A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6168" name="CasellaDiTesto 55">
              <a:extLst>
                <a:ext uri="{FF2B5EF4-FFF2-40B4-BE49-F238E27FC236}">
                  <a16:creationId xmlns:a16="http://schemas.microsoft.com/office/drawing/2014/main" id="{E8D77B81-33F9-F374-49BA-FD3BC57FDD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19817" y="2940672"/>
              <a:ext cx="1152525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ts val="13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1200" dirty="0">
                  <a:solidFill>
                    <a:schemeClr val="bg1"/>
                  </a:solidFill>
                  <a:latin typeface="Arial" panose="020B0604020202020204" pitchFamily="34" charset="0"/>
                </a:rPr>
                <a:t>asse</a:t>
              </a:r>
            </a:p>
            <a:p>
              <a:pPr algn="ctr" eaLnBrk="1" hangingPunct="1">
                <a:lnSpc>
                  <a:spcPts val="13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12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LEVANTE</a:t>
              </a:r>
            </a:p>
          </p:txBody>
        </p:sp>
      </p:grp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530715E5-449E-14F2-030C-435969C5C2CE}"/>
              </a:ext>
            </a:extLst>
          </p:cNvPr>
          <p:cNvCxnSpPr>
            <a:cxnSpLocks/>
            <a:stCxn id="55" idx="4"/>
          </p:cNvCxnSpPr>
          <p:nvPr/>
        </p:nvCxnSpPr>
        <p:spPr>
          <a:xfrm>
            <a:off x="10529888" y="4179888"/>
            <a:ext cx="0" cy="617537"/>
          </a:xfrm>
          <a:prstGeom prst="line">
            <a:avLst/>
          </a:prstGeom>
          <a:ln w="25400">
            <a:solidFill>
              <a:srgbClr val="736A8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61" name="Gruppo 57">
            <a:extLst>
              <a:ext uri="{FF2B5EF4-FFF2-40B4-BE49-F238E27FC236}">
                <a16:creationId xmlns:a16="http://schemas.microsoft.com/office/drawing/2014/main" id="{AE8D9849-00CE-18FB-81C1-D9F8BAD46078}"/>
              </a:ext>
            </a:extLst>
          </p:cNvPr>
          <p:cNvGrpSpPr>
            <a:grpSpLocks/>
          </p:cNvGrpSpPr>
          <p:nvPr/>
        </p:nvGrpSpPr>
        <p:grpSpPr bwMode="auto">
          <a:xfrm>
            <a:off x="7693025" y="1076325"/>
            <a:ext cx="1152525" cy="1052513"/>
            <a:chOff x="10602153" y="2052167"/>
            <a:chExt cx="1152525" cy="1052394"/>
          </a:xfrm>
        </p:grpSpPr>
        <p:sp>
          <p:nvSpPr>
            <p:cNvPr id="59" name="Ovale 58">
              <a:extLst>
                <a:ext uri="{FF2B5EF4-FFF2-40B4-BE49-F238E27FC236}">
                  <a16:creationId xmlns:a16="http://schemas.microsoft.com/office/drawing/2014/main" id="{210B94E5-F124-FD99-6B1C-9AB11A7C1690}"/>
                </a:ext>
              </a:extLst>
            </p:cNvPr>
            <p:cNvSpPr/>
            <p:nvPr/>
          </p:nvSpPr>
          <p:spPr>
            <a:xfrm>
              <a:off x="10673591" y="2052167"/>
              <a:ext cx="1052512" cy="1052394"/>
            </a:xfrm>
            <a:prstGeom prst="ellipse">
              <a:avLst/>
            </a:prstGeom>
            <a:solidFill>
              <a:srgbClr val="C67C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6166" name="CasellaDiTesto 59">
              <a:extLst>
                <a:ext uri="{FF2B5EF4-FFF2-40B4-BE49-F238E27FC236}">
                  <a16:creationId xmlns:a16="http://schemas.microsoft.com/office/drawing/2014/main" id="{A1A2EA0C-DF37-3AA9-F917-37CBD63657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02153" y="2328723"/>
              <a:ext cx="1152525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ts val="13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1200" dirty="0">
                  <a:solidFill>
                    <a:schemeClr val="bg1"/>
                  </a:solidFill>
                  <a:latin typeface="Arial" panose="020B0604020202020204" pitchFamily="34" charset="0"/>
                </a:rPr>
                <a:t>asse</a:t>
              </a:r>
            </a:p>
            <a:p>
              <a:pPr algn="ctr" eaLnBrk="1" hangingPunct="1">
                <a:lnSpc>
                  <a:spcPts val="13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12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CENTRO</a:t>
              </a:r>
            </a:p>
          </p:txBody>
        </p:sp>
      </p:grp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B8D26634-EFA8-DEC2-A20A-B012B3594910}"/>
              </a:ext>
            </a:extLst>
          </p:cNvPr>
          <p:cNvCxnSpPr>
            <a:cxnSpLocks/>
            <a:stCxn id="59" idx="4"/>
          </p:cNvCxnSpPr>
          <p:nvPr/>
        </p:nvCxnSpPr>
        <p:spPr>
          <a:xfrm>
            <a:off x="8289925" y="2128838"/>
            <a:ext cx="0" cy="2443162"/>
          </a:xfrm>
          <a:prstGeom prst="line">
            <a:avLst/>
          </a:prstGeom>
          <a:ln w="25400">
            <a:solidFill>
              <a:srgbClr val="C67C4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D5B0A58E-5500-7D15-97C5-A9EB1025C21F}"/>
              </a:ext>
            </a:extLst>
          </p:cNvPr>
          <p:cNvSpPr txBox="1">
            <a:spLocks/>
          </p:cNvSpPr>
          <p:nvPr/>
        </p:nvSpPr>
        <p:spPr bwMode="auto">
          <a:xfrm>
            <a:off x="80963" y="4524375"/>
            <a:ext cx="6669088" cy="15938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it-IT" sz="1600" b="1" kern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Quota PNRR incrementata a 350 M Euro su 471 M Euro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it-IT" sz="1600" b="1" kern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Progettazione definitiva ed esecutiva completata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it-IT" sz="1600" b="1" kern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Cantieri in progress rimessa di Gavette e opere infrastrutturali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it-IT" sz="1600" b="1" kern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Nuovi mezzi 18 mt tecnologia green in servizio da dicembre 25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it-IT" sz="1600" b="1" kern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Riqualificazione urbana e salvaguardia dell’ambiente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it-IT" sz="1600" b="1" kern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Miglioramento della efficienza ed efficacia del tpl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D3205F60F038E40B17BB33E67FB0589" ma:contentTypeVersion="11" ma:contentTypeDescription="Creare un nuovo documento." ma:contentTypeScope="" ma:versionID="17576683639dd62ad226ddc32d41388a">
  <xsd:schema xmlns:xsd="http://www.w3.org/2001/XMLSchema" xmlns:xs="http://www.w3.org/2001/XMLSchema" xmlns:p="http://schemas.microsoft.com/office/2006/metadata/properties" xmlns:ns3="862d1590-e908-4ec5-8627-ad2569675137" xmlns:ns4="526de508-567f-45cc-9b98-062e1b0f5419" targetNamespace="http://schemas.microsoft.com/office/2006/metadata/properties" ma:root="true" ma:fieldsID="ba12c38470158cfb9b6f5ecaef748a72" ns3:_="" ns4:_="">
    <xsd:import namespace="862d1590-e908-4ec5-8627-ad2569675137"/>
    <xsd:import namespace="526de508-567f-45cc-9b98-062e1b0f54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2d1590-e908-4ec5-8627-ad25696751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6de508-567f-45cc-9b98-062e1b0f541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62d1590-e908-4ec5-8627-ad256967513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E8A744-CC31-4C60-8B8E-61C84690CB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2d1590-e908-4ec5-8627-ad2569675137"/>
    <ds:schemaRef ds:uri="526de508-567f-45cc-9b98-062e1b0f54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3C7CEA-10F1-420D-9B92-EFD5A1980D7C}">
  <ds:schemaRefs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526de508-567f-45cc-9b98-062e1b0f5419"/>
    <ds:schemaRef ds:uri="http://schemas.microsoft.com/office/infopath/2007/PartnerControls"/>
    <ds:schemaRef ds:uri="http://schemas.openxmlformats.org/package/2006/metadata/core-properties"/>
    <ds:schemaRef ds:uri="862d1590-e908-4ec5-8627-ad256967513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86C3630-E25A-43C9-AF50-16BE1DA096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11110</TotalTime>
  <Words>80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TPL – ASSI DI FORZA</dc:title>
  <dc:subject/>
  <dc:creator>Aiello Giuseppe Carmelo</dc:creator>
  <dc:description/>
  <cp:lastModifiedBy>Barella Annalisa</cp:lastModifiedBy>
  <cp:revision>771</cp:revision>
  <cp:lastPrinted>2023-03-14T09:04:14Z</cp:lastPrinted>
  <dcterms:created xsi:type="dcterms:W3CDTF">2019-06-18T12:13:20Z</dcterms:created>
  <dcterms:modified xsi:type="dcterms:W3CDTF">2025-01-25T09:47:57Z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8</vt:i4>
  </property>
  <property fmtid="{D5CDD505-2E9C-101B-9397-08002B2CF9AE}" pid="4" name="ContentTypeId">
    <vt:lpwstr>0x0101000D3205F60F038E40B17BB33E67FB0589</vt:lpwstr>
  </property>
</Properties>
</file>